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  <p:sldMasterId id="2147483924" r:id="rId3"/>
  </p:sldMasterIdLst>
  <p:notesMasterIdLst>
    <p:notesMasterId r:id="rId30"/>
  </p:notesMasterIdLst>
  <p:sldIdLst>
    <p:sldId id="286" r:id="rId4"/>
    <p:sldId id="287" r:id="rId5"/>
    <p:sldId id="289" r:id="rId6"/>
    <p:sldId id="288" r:id="rId7"/>
    <p:sldId id="290" r:id="rId8"/>
    <p:sldId id="291" r:id="rId9"/>
    <p:sldId id="292" r:id="rId10"/>
    <p:sldId id="293" r:id="rId11"/>
    <p:sldId id="295" r:id="rId12"/>
    <p:sldId id="294" r:id="rId13"/>
    <p:sldId id="299" r:id="rId14"/>
    <p:sldId id="301" r:id="rId15"/>
    <p:sldId id="319" r:id="rId16"/>
    <p:sldId id="302" r:id="rId17"/>
    <p:sldId id="304" r:id="rId18"/>
    <p:sldId id="305" r:id="rId19"/>
    <p:sldId id="306" r:id="rId20"/>
    <p:sldId id="307" r:id="rId21"/>
    <p:sldId id="309" r:id="rId22"/>
    <p:sldId id="310" r:id="rId23"/>
    <p:sldId id="313" r:id="rId24"/>
    <p:sldId id="314" r:id="rId25"/>
    <p:sldId id="316" r:id="rId26"/>
    <p:sldId id="317" r:id="rId27"/>
    <p:sldId id="279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DDDDD"/>
    <a:srgbClr val="EAEAEA"/>
    <a:srgbClr val="7C7B6A"/>
    <a:srgbClr val="B6672C"/>
    <a:srgbClr val="D4AF48"/>
    <a:srgbClr val="D7B845"/>
    <a:srgbClr val="DEAF35"/>
    <a:srgbClr val="CCFFFF"/>
    <a:srgbClr val="FF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C485B-ED7B-4E90-993D-2737666AEBAB}" type="datetimeFigureOut">
              <a:rPr lang="uk-UA" smtClean="0"/>
              <a:pPr/>
              <a:t>13.09.2016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87717-3AF7-4BD7-BCA9-6EB190D8555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EC1AA-0B1F-42E8-BC4E-CEEF5DC0D66C}" type="slidenum">
              <a:rPr lang="ru-RU" altLang="ru-RU">
                <a:solidFill>
                  <a:prstClr val="black"/>
                </a:solidFill>
              </a:rPr>
              <a:pPr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9773B4-6BA8-4113-AF6B-033A104F1CAD}" type="slidenum">
              <a:rPr lang="ru-RU" altLang="ru-RU">
                <a:solidFill>
                  <a:prstClr val="black"/>
                </a:solidFill>
              </a:rPr>
              <a:pPr/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2205F4-9778-400C-B4EB-21EE0BFE3D35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D4680-FC1F-4B9A-9192-560329B7DF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375860-05C4-479C-8281-969F00F0042C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ED9F4-A838-49EA-99A9-9513F7EA2C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F6D0324-6167-4B9E-AB59-D8B9ACAE81AC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36C07-86B6-49DE-9088-0FAE51B59E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69626F3-A027-4E9D-959C-3882991F4E3B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1F9B4-4AFC-4594-A540-465E436C6A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9F6EB49-3E84-467B-B9A7-390122CE5712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CF9C0-A93A-461D-B7EC-D16B3507D4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defTabSz="914484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788AD15-1D27-40FF-A6BA-9642641D654E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E3E8-6A31-4F6B-8F0F-0BF8A0017D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defTabSz="914484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10A872-DB9D-434C-9F7B-45BD0170DC8F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2F756-35B0-4DC5-8B7E-CB304575C1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3D7CD8B-72A5-4DE7-AE5D-A6F0D8262D86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EF88-E39E-48E7-854A-EDA1D75818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BAFEBE-6219-41AA-82DC-0473BF8E633B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C6EA-13DA-4A28-A728-1A989691D6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0EE5AA-116E-47E4-BE86-A241D2ABDBDF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60AAF-6350-45F3-87E2-F67822E37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BAD3E66-B89A-480F-BB66-035FD95E173F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B0270A-6A28-433A-9C26-B8A4E4DF0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5A1018A-BC4D-455B-A5D6-F435D19CBA91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D46D08-E9CB-4610-A303-E9EC84142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51BADE2-92D3-4249-AF5F-013314D79376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CEF5B-5D62-4725-81CC-1489B57A3E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FE02EC-ECAE-474E-9723-710DC7D0977C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D45534-1EAA-48E0-9827-BD5BA392A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defTabSz="914484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41F4B8-0653-4122-B8F1-433E054A5032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33E32-A195-46D6-9CAE-3EA06B8EB8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defTabSz="914484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4CAD44A-3328-440A-898D-B42648B656B8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4650A-1C08-4847-8248-9FF61FFD5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F3C7451-81FA-40EF-9430-F71A9A537C3F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8A9079-F3DF-4AA4-8F44-6317DB646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6A322BB-58EC-476C-90AE-5F0EF4AD7036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1364D1-EEEA-4655-BE78-59B2AB137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2E26-E8AB-481A-BD8F-97694EC3679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defTabSz="914484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62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701800"/>
            <a:ext cx="7620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91448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E6B0C-04E0-444F-BC23-3C5F3FF347E7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2113" y="6400800"/>
            <a:ext cx="466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91448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938" y="6400800"/>
            <a:ext cx="830262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8DAF2-A925-44FE-8245-E956A46DCD2B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25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 defTabSz="914484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62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701800"/>
            <a:ext cx="7620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91448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42D9D-B495-4767-ACBB-3756893107CB}" type="datetimeFigureOut">
              <a:rPr lang="ru-RU"/>
              <a:pPr>
                <a:defRPr/>
              </a:pPr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2113" y="6400800"/>
            <a:ext cx="466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91448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938" y="6400800"/>
            <a:ext cx="830262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75F6E-9046-4A89-99F4-D9F5EC399861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25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&#1054;&#1073;&#1097;&#1077;&#1077;\&#1053;&#1072;&#1096;&#1080;%20&#1076;&#1086;&#1082;&#1091;&#1084;&#1077;&#1085;&#1090;&#1099;\&#1087;&#1088;&#1077;&#1079;&#1077;&#1085;&#1090;&#1072;&#1094;&#1080;&#1103;%20&#1041;&#1059;,%20&#1055;&#1048;,%20&#1056;&#1077;&#1082;&#1083;&#1072;&#1084;&#1072;\groove_addicts_-_up_from_the_ashes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18457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Укрупненная группа </a:t>
            </a:r>
            <a:br>
              <a:rPr lang="ru-RU" sz="4000" b="1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специальностей</a:t>
            </a:r>
            <a:endParaRPr lang="uk-UA" sz="4000" b="1" dirty="0">
              <a:ln w="500">
                <a:solidFill>
                  <a:schemeClr val="tx2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1210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И ИНФОРМАЦИОННО -БИБЛИОТЕЧНОЕ ДЕЛО</a:t>
            </a:r>
            <a:endParaRPr lang="uk-UA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ovar-581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5328592" cy="2571517"/>
          </a:xfrm>
          <a:prstGeom prst="rect">
            <a:avLst/>
          </a:prstGeom>
        </p:spPr>
      </p:pic>
      <p:pic>
        <p:nvPicPr>
          <p:cNvPr id="8" name="groove_addicts_-_up_from_the_ash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Области применения профессиональных знаний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6792" y="1916832"/>
            <a:ext cx="6383560" cy="4525963"/>
          </a:xfrm>
          <a:solidFill>
            <a:srgbClr val="CCFFFF"/>
          </a:solidFill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Рекламные агентства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Маркетинговые службы предприятий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Сервис-бюро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Телевизионные студии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Дизайнерские отделы фирм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Видео- и фотостудии</a:t>
            </a:r>
            <a:endParaRPr lang="uk-UA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1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328988" y="2132013"/>
            <a:ext cx="5815012" cy="865187"/>
          </a:xfrm>
        </p:spPr>
        <p:txBody>
          <a:bodyPr>
            <a:normAutofit fontScale="90000"/>
          </a:bodyPr>
          <a:lstStyle/>
          <a:p>
            <a:pPr defTabSz="911225"/>
            <a:r>
              <a:rPr lang="ru-RU" altLang="ru-RU" sz="45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Издательское дело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8988" y="3590924"/>
            <a:ext cx="5563492" cy="19983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42.02.02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Уровень образования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специалист среднего звена (углубленная подготовка)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56792"/>
            <a:ext cx="42546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Специальность</a:t>
            </a:r>
            <a:endParaRPr lang="uk-UA" sz="40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547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479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Срок обучения: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40768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374" indent="-226374" defTabSz="912357">
              <a:buClr>
                <a:srgbClr val="374C81"/>
              </a:buClr>
              <a:buFont typeface="Wingdings" pitchFamily="2" charset="2"/>
              <a:buChar char="ü"/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базе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 классов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года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 месяцев;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базе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11 классов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pPr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2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года 10 месяцев</a:t>
            </a:r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chemeClr val="bg1"/>
            </a:gs>
            <a:gs pos="70000">
              <a:srgbClr val="C4D6EB"/>
            </a:gs>
            <a:gs pos="100000">
              <a:srgbClr val="7C7B6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20000" cy="9965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</a:t>
            </a:r>
            <a:endParaRPr lang="uk-UA" sz="6000" b="1" spc="50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3568" y="4653136"/>
            <a:ext cx="82296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Редактор</a:t>
            </a:r>
            <a:endParaRPr kumimoji="0" lang="uk-UA" sz="6000" b="1" i="0" u="none" strike="noStrike" kern="1200" cap="none" spc="50" normalizeH="0" baseline="0" noProof="0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 descr="shirokoformatnaya-pecha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632848" cy="5589240"/>
          </a:xfrm>
        </p:spPr>
      </p:pic>
      <p:sp>
        <p:nvSpPr>
          <p:cNvPr id="9" name="TextBox 8"/>
          <p:cNvSpPr txBox="1"/>
          <p:nvPr/>
        </p:nvSpPr>
        <p:spPr>
          <a:xfrm>
            <a:off x="3707904" y="3212977"/>
            <a:ext cx="3816424" cy="1422697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5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Редактор</a:t>
            </a:r>
            <a:endParaRPr lang="ru-RU" sz="5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5000"/>
              </a:lnSpc>
            </a:pPr>
            <a:endParaRPr lang="uk-UA" sz="35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99992" y="4509120"/>
            <a:ext cx="576064" cy="504056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 advTm="30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687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415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572000" cy="31007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4085754" cy="2996952"/>
          </a:xfrm>
        </p:spPr>
        <p:txBody>
          <a:bodyPr>
            <a:normAutofit/>
          </a:bodyPr>
          <a:lstStyle/>
          <a:p>
            <a:pPr algn="ctr"/>
            <a:r>
              <a:rPr lang="ru-RU" altLang="ru-RU" sz="3300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процессы создания издательской продукции: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645024"/>
            <a:ext cx="5076056" cy="2429867"/>
          </a:xfrm>
        </p:spPr>
        <p:txBody>
          <a:bodyPr>
            <a:noAutofit/>
          </a:bodyPr>
          <a:lstStyle/>
          <a:p>
            <a:pPr marL="342991" indent="-342991">
              <a:buFont typeface="Wingdings" panose="05000000000000000000" pitchFamily="2" charset="2"/>
              <a:buChar char="ü"/>
              <a:defRPr/>
            </a:pPr>
            <a:r>
              <a:rPr lang="ru-RU" sz="2401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набор; </a:t>
            </a:r>
            <a:endParaRPr lang="ru-RU" sz="2401" b="1" dirty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91" indent="-342991">
              <a:buFont typeface="Wingdings" panose="05000000000000000000" pitchFamily="2" charset="2"/>
              <a:buChar char="ü"/>
              <a:defRPr/>
            </a:pPr>
            <a:r>
              <a:rPr lang="ru-RU" sz="2401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печатной </a:t>
            </a:r>
            <a:endParaRPr lang="ru-RU" sz="2401" b="1" dirty="0" smtClean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91" indent="-342991">
              <a:defRPr/>
            </a:pPr>
            <a:r>
              <a:rPr lang="ru-RU" sz="2401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1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формы</a:t>
            </a:r>
            <a:r>
              <a:rPr lang="ru-RU" sz="2401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endParaRPr lang="ru-RU" sz="2401" b="1" dirty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91" indent="-342991">
              <a:buFont typeface="Wingdings" panose="05000000000000000000" pitchFamily="2" charset="2"/>
              <a:buChar char="ü"/>
              <a:defRPr/>
            </a:pPr>
            <a:r>
              <a:rPr lang="ru-RU" sz="2401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печатание;</a:t>
            </a:r>
            <a:endParaRPr lang="ru-RU" sz="2401" b="1" dirty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91" indent="-342991">
              <a:buFont typeface="Wingdings" panose="05000000000000000000" pitchFamily="2" charset="2"/>
              <a:buChar char="ü"/>
              <a:defRPr/>
            </a:pPr>
            <a:r>
              <a:rPr lang="ru-RU" sz="2401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доведение печатной продукции до товарного </a:t>
            </a:r>
            <a:r>
              <a:rPr lang="ru-RU" sz="2401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вида.</a:t>
            </a:r>
            <a:endParaRPr lang="ru-RU" sz="2401" b="1" dirty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1030-1445960245-18.jpg"/>
          <p:cNvPicPr>
            <a:picLocks noChangeAspect="1"/>
          </p:cNvPicPr>
          <p:nvPr/>
        </p:nvPicPr>
        <p:blipFill>
          <a:blip r:embed="rId4" cstate="print"/>
          <a:srcRect l="7476" t="10940" r="6531" b="13461"/>
          <a:stretch>
            <a:fillRect/>
          </a:stretch>
        </p:blipFill>
        <p:spPr>
          <a:xfrm>
            <a:off x="4489410" y="3789040"/>
            <a:ext cx="4654590" cy="3068960"/>
          </a:xfrm>
          <a:prstGeom prst="rect">
            <a:avLst/>
          </a:prstGeom>
        </p:spPr>
      </p:pic>
    </p:spTree>
  </p:cSld>
  <p:clrMapOvr>
    <a:masterClrMapping/>
  </p:clrMapOvr>
  <p:transition spd="med" advTm="1023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0000"/>
                <a:lumOff val="40000"/>
              </a:schemeClr>
            </a:gs>
            <a:gs pos="25000">
              <a:schemeClr val="tx1">
                <a:lumMod val="40000"/>
                <a:lumOff val="60000"/>
              </a:schemeClr>
            </a:gs>
            <a:gs pos="75000">
              <a:schemeClr val="tx1">
                <a:lumMod val="60000"/>
                <a:lumOff val="40000"/>
              </a:schemeClr>
            </a:gs>
            <a:gs pos="100000">
              <a:schemeClr val="tx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8575"/>
            <a:ext cx="6173788" cy="8556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3001" b="1" i="1" dirty="0">
                <a:solidFill>
                  <a:schemeClr val="accent1">
                    <a:lumMod val="50000"/>
                  </a:schemeClr>
                </a:solidFill>
              </a:rPr>
              <a:t>Сферы  профессиональной   </a:t>
            </a:r>
            <a:r>
              <a:rPr lang="ru-RU" altLang="ru-RU" sz="3001" b="1" i="1" dirty="0" smtClean="0">
                <a:solidFill>
                  <a:schemeClr val="accent1">
                    <a:lumMod val="50000"/>
                  </a:schemeClr>
                </a:solidFill>
              </a:rPr>
              <a:t>деятельности:</a:t>
            </a:r>
            <a:r>
              <a:rPr lang="ru-RU" altLang="ru-RU" sz="300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sz="300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716338"/>
            <a:ext cx="9144000" cy="35321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ru-RU" altLang="ru-RU" sz="1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alt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область книжного дела и других </a:t>
            </a:r>
            <a:r>
              <a:rPr lang="ru-RU" alt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систем массовых </a:t>
            </a:r>
            <a:r>
              <a:rPr lang="ru-RU" alt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коммуникаций;</a:t>
            </a:r>
            <a:endParaRPr lang="ru-RU" alt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системы </a:t>
            </a:r>
            <a:r>
              <a:rPr lang="ru-RU" alt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организации и </a:t>
            </a:r>
            <a:r>
              <a:rPr lang="ru-RU" alt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управления,  </a:t>
            </a:r>
            <a:r>
              <a:rPr lang="ru-RU" alt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научно-технической информации, </a:t>
            </a:r>
            <a:r>
              <a:rPr lang="ru-RU" alt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издательского предпринимательства.</a:t>
            </a:r>
            <a:endParaRPr lang="ru-RU" alt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prays-list-reklamno-proizvodstvennaya-firma-reprotsentr-49069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4536504" cy="3384376"/>
          </a:xfrm>
          <a:prstGeom prst="rect">
            <a:avLst/>
          </a:prstGeom>
        </p:spPr>
      </p:pic>
    </p:spTree>
  </p:cSld>
  <p:clrMapOvr>
    <a:masterClrMapping/>
  </p:clrMapOvr>
  <p:transition spd="med" advTm="120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14.jpg"/>
          <p:cNvPicPr>
            <a:picLocks noChangeAspect="1"/>
          </p:cNvPicPr>
          <p:nvPr/>
        </p:nvPicPr>
        <p:blipFill>
          <a:blip r:embed="rId3" cstate="print"/>
          <a:srcRect l="1963" r="1176" b="5573"/>
          <a:stretch>
            <a:fillRect/>
          </a:stretch>
        </p:blipFill>
        <p:spPr>
          <a:xfrm>
            <a:off x="1605726" y="2060848"/>
            <a:ext cx="7538273" cy="4797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25" y="0"/>
            <a:ext cx="8316913" cy="765175"/>
          </a:xfrm>
        </p:spPr>
        <p:txBody>
          <a:bodyPr/>
          <a:lstStyle/>
          <a:p>
            <a:r>
              <a:rPr lang="ru-RU" alt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Студенты изучают</a:t>
            </a:r>
            <a:r>
              <a:rPr lang="ru-RU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209088" cy="4176464"/>
          </a:xfrm>
        </p:spPr>
        <p:txBody>
          <a:bodyPr/>
          <a:lstStyle/>
          <a:p>
            <a:pPr marL="457200" indent="-457200" defTabSz="685800">
              <a:lnSpc>
                <a:spcPct val="100000"/>
              </a:lnSpc>
              <a:spcBef>
                <a:spcPct val="0"/>
              </a:spcBef>
              <a:buSzTx/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современный русский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язык и его стилистику;</a:t>
            </a:r>
            <a:endParaRPr lang="ru-RU" altLang="ru-RU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defTabSz="685800">
              <a:lnSpc>
                <a:spcPct val="100000"/>
              </a:lnSpc>
              <a:spcBef>
                <a:spcPct val="0"/>
              </a:spcBef>
              <a:buSzTx/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корректуру;</a:t>
            </a:r>
            <a:endParaRPr lang="ru-RU" altLang="ru-RU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defTabSz="685800">
              <a:lnSpc>
                <a:spcPct val="100000"/>
              </a:lnSpc>
              <a:spcBef>
                <a:spcPct val="0"/>
              </a:spcBef>
              <a:buSzTx/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основы редактирования;</a:t>
            </a:r>
            <a:endParaRPr lang="ru-RU" altLang="ru-RU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marL="457200" indent="-457200" defTabSz="685800">
              <a:spcBef>
                <a:spcPct val="0"/>
              </a:spcBef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вёрстку печатных изданий;</a:t>
            </a:r>
          </a:p>
          <a:p>
            <a:pPr marL="457200" indent="-457200" defTabSz="685800">
              <a:spcBef>
                <a:spcPct val="0"/>
              </a:spcBef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прикладную информатику;</a:t>
            </a:r>
          </a:p>
          <a:p>
            <a:pPr marL="457200" indent="-457200" defTabSz="685800">
              <a:spcBef>
                <a:spcPct val="0"/>
              </a:spcBef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информационные технологии </a:t>
            </a:r>
            <a:endParaRPr lang="ru-RU" altLang="ru-RU" sz="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marL="457200" indent="-457200" defTabSz="685800">
              <a:spcBef>
                <a:spcPct val="0"/>
              </a:spcBef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   в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издательском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деле;</a:t>
            </a:r>
          </a:p>
          <a:p>
            <a:pPr marL="457200" indent="-457200" defTabSz="685800">
              <a:spcBef>
                <a:spcPct val="0"/>
              </a:spcBef>
              <a:buFont typeface="Arial" charset="0"/>
              <a:buChar char="•"/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шрифты, композицию, </a:t>
            </a:r>
            <a:endParaRPr lang="ru-RU" altLang="ru-RU" sz="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defTabSz="685800">
              <a:spcBef>
                <a:spcPct val="0"/>
              </a:spcBef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altLang="ru-RU" sz="28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цветоведение</a:t>
            </a:r>
            <a:endParaRPr lang="ru-RU" altLang="ru-RU" sz="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defTabSz="685800">
              <a:spcBef>
                <a:spcPct val="0"/>
              </a:spcBef>
            </a:pP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alt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дизайн</a:t>
            </a:r>
            <a:endParaRPr lang="ru-RU" altLang="ru-RU" sz="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Tm="1641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5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8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84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7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6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2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8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88" y="115888"/>
            <a:ext cx="9145588" cy="560387"/>
          </a:xfrm>
          <a:prstGeom prst="rect">
            <a:avLst/>
          </a:prstGeom>
          <a:solidFill>
            <a:srgbClr val="B6672C"/>
          </a:solidFill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i="1" spc="-150" dirty="0">
                <a:solidFill>
                  <a:srgbClr val="FFFFFF"/>
                </a:solidFill>
                <a:cs typeface="Arial" charset="0"/>
              </a:rPr>
              <a:t>Объекты профессиональной деятельности:</a:t>
            </a:r>
            <a:r>
              <a:rPr lang="ru-RU" altLang="ru-RU" sz="3200" spc="-150" dirty="0">
                <a:solidFill>
                  <a:srgbClr val="FFFFFF"/>
                </a:solidFill>
                <a:cs typeface="Arial" charset="0"/>
              </a:rPr>
              <a:t> </a:t>
            </a:r>
            <a:endParaRPr lang="ru-RU" sz="3200" spc="-1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9632" y="1412776"/>
            <a:ext cx="6325771" cy="560153"/>
          </a:xfrm>
          <a:prstGeom prst="rect">
            <a:avLst/>
          </a:prstGeom>
          <a:solidFill>
            <a:srgbClr val="B6672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3200" b="1" dirty="0" smtClean="0">
                <a:solidFill>
                  <a:srgbClr val="FFFFFF"/>
                </a:solidFill>
                <a:cs typeface="Arial" charset="0"/>
              </a:rPr>
              <a:t>произведения  литературы </a:t>
            </a:r>
          </a:p>
        </p:txBody>
      </p:sp>
    </p:spTree>
  </p:cSld>
  <p:clrMapOvr>
    <a:masterClrMapping/>
  </p:clrMapOvr>
  <p:transition spd="med" advTm="57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888"/>
            <a:ext cx="9144000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endParaRPr lang="ru-RU" sz="3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596116"/>
            <a:ext cx="8397875" cy="998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altLang="ru-RU" sz="3100" b="1" cap="all" dirty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pitchFamily="34" charset="0"/>
              </a:rPr>
              <a:t>вторичные информационные </a:t>
            </a:r>
            <a:r>
              <a:rPr lang="ru-RU" altLang="ru-RU" sz="31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pitchFamily="34" charset="0"/>
              </a:rPr>
              <a:t>материалы</a:t>
            </a:r>
            <a:endParaRPr lang="ru-RU" altLang="ru-RU" sz="3100" b="1" cap="all" dirty="0">
              <a:ln w="9000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136904" cy="998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altLang="ru-RU" sz="31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charset="0"/>
              </a:rPr>
              <a:t>издания и другая печатная продукция</a:t>
            </a:r>
            <a:endParaRPr lang="ru-RU" altLang="ru-RU" sz="3100" b="1" cap="all" dirty="0">
              <a:ln w="9000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 spd="med" advTm="620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Специальность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8136904" cy="3600400"/>
          </a:xfrm>
        </p:spPr>
      </p:pic>
      <p:sp>
        <p:nvSpPr>
          <p:cNvPr id="5" name="TextBox 4"/>
          <p:cNvSpPr txBox="1"/>
          <p:nvPr/>
        </p:nvSpPr>
        <p:spPr>
          <a:xfrm>
            <a:off x="6660232" y="3861048"/>
            <a:ext cx="187220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38610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101600">
                    <a:schemeClr val="tx1">
                      <a:lumMod val="9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42.02.01</a:t>
            </a:r>
            <a:endParaRPr lang="uk-UA" sz="3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glow rad="101600">
                  <a:schemeClr val="tx1">
                    <a:lumMod val="9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71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88" y="0"/>
            <a:ext cx="9145588" cy="149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spc="-150" dirty="0">
                <a:solidFill>
                  <a:srgbClr val="FFFFFF"/>
                </a:solidFill>
                <a:cs typeface="Arial" charset="0"/>
              </a:rPr>
              <a:t>Какими профессиональными качествами  должны обладать выпускники специальности «Издательское дело»:</a:t>
            </a:r>
            <a:endParaRPr lang="ru-RU" sz="3200" spc="-1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4495800"/>
            <a:ext cx="8397875" cy="2621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3100" b="1" spc="-150" dirty="0">
                <a:solidFill>
                  <a:srgbClr val="FFFFFF"/>
                </a:solidFill>
                <a:effectLst>
                  <a:glow rad="63500">
                    <a:srgbClr val="000000"/>
                  </a:glow>
                </a:effectLst>
                <a:cs typeface="Arial" charset="0"/>
              </a:rPr>
              <a:t>знание различных типов публикаций;</a:t>
            </a:r>
          </a:p>
          <a:p>
            <a:pPr marL="457200" indent="-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3100" b="1" spc="-150" dirty="0">
                <a:solidFill>
                  <a:srgbClr val="FFFFFF"/>
                </a:solidFill>
                <a:effectLst>
                  <a:glow rad="63500">
                    <a:srgbClr val="000000"/>
                  </a:glow>
                </a:effectLst>
                <a:cs typeface="Arial" charset="0"/>
              </a:rPr>
              <a:t>владение языком во всём его богатстве;</a:t>
            </a:r>
          </a:p>
          <a:p>
            <a:pPr marL="457200" indent="-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3100" b="1" spc="-150" dirty="0">
                <a:solidFill>
                  <a:srgbClr val="FFFFFF"/>
                </a:solidFill>
                <a:effectLst>
                  <a:glow rad="63500">
                    <a:srgbClr val="000000"/>
                  </a:glow>
                </a:effectLst>
                <a:cs typeface="Arial" charset="0"/>
              </a:rPr>
              <a:t>знание иностранных языков;</a:t>
            </a:r>
          </a:p>
          <a:p>
            <a:pPr marL="457200" indent="-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3100" b="1" spc="-150" dirty="0">
                <a:solidFill>
                  <a:srgbClr val="FFFFFF"/>
                </a:solidFill>
                <a:effectLst>
                  <a:glow rad="63500">
                    <a:srgbClr val="000000"/>
                  </a:glow>
                </a:effectLst>
                <a:cs typeface="Arial" charset="0"/>
              </a:rPr>
              <a:t>отличное знание ПК .</a:t>
            </a:r>
            <a:r>
              <a:rPr lang="ru-RU" altLang="ru-RU" sz="3100" b="1" spc="-150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ru-RU" altLang="ru-RU" sz="3100" b="1" spc="-150" dirty="0">
                <a:solidFill>
                  <a:srgbClr val="FFFFFF"/>
                </a:solidFill>
                <a:cs typeface="Arial" charset="0"/>
              </a:rPr>
            </a:br>
            <a:endParaRPr lang="ru-RU" altLang="ru-RU" sz="3100" b="1" spc="-150" dirty="0">
              <a:solidFill>
                <a:srgbClr val="FFFFFF"/>
              </a:solidFill>
              <a:cs typeface="Arial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pc="-150" dirty="0">
              <a:solidFill>
                <a:srgbClr val="374C81"/>
              </a:solidFill>
              <a:cs typeface="Arial" charset="0"/>
            </a:endParaRPr>
          </a:p>
        </p:txBody>
      </p:sp>
    </p:spTree>
  </p:cSld>
  <p:clrMapOvr>
    <a:masterClrMapping/>
  </p:clrMapOvr>
  <p:transition spd="med" advTm="148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chemeClr val="bg1"/>
            </a:gs>
            <a:gs pos="70000">
              <a:srgbClr val="C4D6EB"/>
            </a:gs>
            <a:gs pos="100000">
              <a:srgbClr val="7C7B6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5004048" cy="3333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3631122" cy="14080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charset="0"/>
              </a:rPr>
              <a:t>Будущие </a:t>
            </a: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Arial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charset="0"/>
              </a:rPr>
              <a:t>профессии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charset="0"/>
              </a:rPr>
              <a:t>: 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2276475"/>
            <a:ext cx="8173541" cy="478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бильд-редактор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верстальщик;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издатель;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корректор;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литературный критик;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выпускающий, литературный,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технический или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художественный редактор;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Arial" charset="0"/>
              </a:rPr>
              <a:t>трафик-менеджер.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med" advTm="1343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88" y="548680"/>
            <a:ext cx="896461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Даже Тhe Times случается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напечатать тираж с ошибкой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 заголовке на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первой странице.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Такие ляпы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неизбежны и, по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иронии судьбы,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шедевральны. Но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чем круче редактор,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тем их меньше, 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тем они незаметнее.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90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857250"/>
            <a:ext cx="81803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3600" b="1" smtClean="0">
                <a:solidFill>
                  <a:srgbClr val="FFFFFF"/>
                </a:solidFill>
                <a:cs typeface="Arial" charset="0"/>
              </a:rPr>
              <a:t>разработка</a:t>
            </a:r>
            <a:r>
              <a:rPr lang="ru-RU" altLang="ru-RU" sz="3600" b="1" i="1" smtClean="0">
                <a:solidFill>
                  <a:srgbClr val="FFFFFF"/>
                </a:solidFill>
                <a:cs typeface="Arial" charset="0"/>
              </a:rPr>
              <a:t> «оригинал-макета»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60350"/>
            <a:ext cx="8820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  <a:cs typeface="Arial" charset="0"/>
              </a:rPr>
              <a:t>Обучение в нашем техникуме:</a:t>
            </a:r>
          </a:p>
        </p:txBody>
      </p:sp>
    </p:spTree>
  </p:cSld>
  <p:clrMapOvr>
    <a:masterClrMapping/>
  </p:clrMapOvr>
  <p:transition spd="med" advTm="588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4563" y="357188"/>
            <a:ext cx="73279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3600" b="1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разработка дизайна 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макета печатного издания </a:t>
            </a:r>
          </a:p>
        </p:txBody>
      </p:sp>
    </p:spTree>
  </p:cSld>
  <p:clrMapOvr>
    <a:masterClrMapping/>
  </p:clrMapOvr>
  <p:transition spd="med" advTm="50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d5d9f5fb0c1ed137578e26edc5656e459258a810bf1e662250ffca81d79dd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7"/>
            <a:ext cx="3995936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3586410"/>
          </a:xfrm>
        </p:spPr>
        <p:txBody>
          <a:bodyPr anchor="t" anchorCtr="0">
            <a:norm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выпускники продолжают обучение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ВУЗах: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ДонНУ, ДонНУЭТ,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ДонНТУ, ДонНУУ</a:t>
            </a:r>
            <a:endParaRPr lang="ru-RU" dirty="0"/>
          </a:p>
        </p:txBody>
      </p:sp>
      <p:pic>
        <p:nvPicPr>
          <p:cNvPr id="4" name="Содержимое 3" descr="womanlad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820963" cy="4149080"/>
          </a:xfrm>
        </p:spPr>
      </p:pic>
    </p:spTree>
  </p:cSld>
  <p:clrMapOvr>
    <a:masterClrMapping/>
  </p:clrMapOvr>
  <p:transition advTm="61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69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76" t="2699" r="1876" b="45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168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3881" y="188640"/>
            <a:ext cx="6640119" cy="5616624"/>
          </a:xfr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4968552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Срок обучения: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года и 10 месяцев 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базе 9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года и 10 месяцев 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uk-UA" dirty="0"/>
          </a:p>
        </p:txBody>
      </p:sp>
    </p:spTree>
  </p:cSld>
  <p:clrMapOvr>
    <a:masterClrMapping/>
  </p:clrMapOvr>
  <p:transition advTm="788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696744" cy="446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</a:t>
            </a:r>
            <a:endParaRPr lang="uk-UA" sz="60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73216"/>
            <a:ext cx="9144000" cy="11087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Специалист по рекламе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60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tx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i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214" y="3138832"/>
            <a:ext cx="5606786" cy="3719168"/>
          </a:xfrm>
          <a:prstGeom prst="rect">
            <a:avLst/>
          </a:prstGeom>
        </p:spPr>
      </p:pic>
      <p:pic>
        <p:nvPicPr>
          <p:cNvPr id="4" name="Рисунок 3" descr="26b00845a8305d271b6e4b51524a5c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940152" cy="3359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234888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Специалист по рекламе </a:t>
            </a:r>
            <a:b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может занимать </a:t>
            </a:r>
            <a:b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должности:</a:t>
            </a:r>
            <a:endParaRPr lang="uk-UA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5064"/>
            <a:ext cx="4355976" cy="28529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екламного агента;</a:t>
            </a:r>
          </a:p>
          <a:p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арт-байера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к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опирайтера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ТВ-продюссера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advTm="71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53c2c9f4d6761de9122d72eac64a0cc_XL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также работать 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736305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различных рекламных агентствах, 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телевидении, 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издательствах и редакциях, СМИ, 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дизайн - и фотоиндустриях 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в других организациях любой отрасли</a:t>
            </a:r>
          </a:p>
          <a:p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1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компетенции:</a:t>
            </a:r>
            <a:endParaRPr lang="uk-UA" dirty="0"/>
          </a:p>
        </p:txBody>
      </p:sp>
      <p:pic>
        <p:nvPicPr>
          <p:cNvPr id="4" name="Содержимое 3" descr="Puzzle-Fun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92696"/>
            <a:ext cx="4313453" cy="3235090"/>
          </a:xfrm>
        </p:spPr>
      </p:pic>
      <p:sp>
        <p:nvSpPr>
          <p:cNvPr id="5" name="TextBox 4"/>
          <p:cNvSpPr txBox="1"/>
          <p:nvPr/>
        </p:nvSpPr>
        <p:spPr>
          <a:xfrm>
            <a:off x="107504" y="3789041"/>
            <a:ext cx="92862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поиска рекламных идей.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авторских рекламных проектов.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продвижения рекламного продукта.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рекламной продукции.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PR-кампаний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потребительских предпочтений</a:t>
            </a:r>
          </a:p>
          <a:p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bg1"/>
                  </a:solidFill>
                </a:ln>
              </a:rPr>
              <a:t>Программы компьютерной графики</a:t>
            </a:r>
            <a:endParaRPr lang="ru-RU" dirty="0">
              <a:ln w="19050">
                <a:solidFill>
                  <a:schemeClr val="bg1"/>
                </a:solidFill>
              </a:ln>
            </a:endParaRPr>
          </a:p>
        </p:txBody>
      </p:sp>
      <p:pic>
        <p:nvPicPr>
          <p:cNvPr id="4" name="Содержимое 3" descr="IMG224856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377" t="8474" r="19377" b="8747"/>
          <a:stretch>
            <a:fillRect/>
          </a:stretch>
        </p:blipFill>
        <p:spPr>
          <a:xfrm>
            <a:off x="323528" y="908720"/>
            <a:ext cx="1368152" cy="1368152"/>
          </a:xfrm>
          <a:prstGeom prst="roundRect">
            <a:avLst/>
          </a:prstGeom>
        </p:spPr>
      </p:pic>
      <p:pic>
        <p:nvPicPr>
          <p:cNvPr id="12" name="Рисунок 11" descr="135683-thumb_illustratorcs4.jpg"/>
          <p:cNvPicPr>
            <a:picLocks noChangeAspect="1"/>
          </p:cNvPicPr>
          <p:nvPr/>
        </p:nvPicPr>
        <p:blipFill>
          <a:blip r:embed="rId4" cstate="print"/>
          <a:srcRect l="15756" r="15757" b="861"/>
          <a:stretch>
            <a:fillRect/>
          </a:stretch>
        </p:blipFill>
        <p:spPr>
          <a:xfrm>
            <a:off x="323528" y="2636912"/>
            <a:ext cx="1427657" cy="1440160"/>
          </a:xfrm>
          <a:prstGeom prst="rect">
            <a:avLst/>
          </a:prstGeom>
        </p:spPr>
      </p:pic>
      <p:pic>
        <p:nvPicPr>
          <p:cNvPr id="13" name="Рисунок 12" descr="135687-thumb_premiere.jpg"/>
          <p:cNvPicPr>
            <a:picLocks noChangeAspect="1"/>
          </p:cNvPicPr>
          <p:nvPr/>
        </p:nvPicPr>
        <p:blipFill>
          <a:blip r:embed="rId5" cstate="print"/>
          <a:srcRect l="15756" r="15757" b="1134"/>
          <a:stretch>
            <a:fillRect/>
          </a:stretch>
        </p:blipFill>
        <p:spPr>
          <a:xfrm>
            <a:off x="323528" y="4725144"/>
            <a:ext cx="1431597" cy="1440160"/>
          </a:xfrm>
          <a:prstGeom prst="rect">
            <a:avLst/>
          </a:prstGeom>
        </p:spPr>
      </p:pic>
      <p:pic>
        <p:nvPicPr>
          <p:cNvPr id="14" name="Рисунок 13" descr="Corel-Draw.jpg"/>
          <p:cNvPicPr>
            <a:picLocks noChangeAspect="1"/>
          </p:cNvPicPr>
          <p:nvPr/>
        </p:nvPicPr>
        <p:blipFill>
          <a:blip r:embed="rId6" cstate="print"/>
          <a:srcRect l="15187" t="3150" r="13939" b="2351"/>
          <a:stretch>
            <a:fillRect/>
          </a:stretch>
        </p:blipFill>
        <p:spPr>
          <a:xfrm>
            <a:off x="4572000" y="2780928"/>
            <a:ext cx="1512168" cy="1440161"/>
          </a:xfrm>
          <a:prstGeom prst="rect">
            <a:avLst/>
          </a:prstGeom>
        </p:spPr>
      </p:pic>
      <p:pic>
        <p:nvPicPr>
          <p:cNvPr id="15" name="Рисунок 14" descr="a_cfbb5e0d.jpg"/>
          <p:cNvPicPr>
            <a:picLocks noChangeAspect="1"/>
          </p:cNvPicPr>
          <p:nvPr/>
        </p:nvPicPr>
        <p:blipFill>
          <a:blip r:embed="rId7" cstate="print"/>
          <a:srcRect l="3780" t="4725" r="1721"/>
          <a:stretch>
            <a:fillRect/>
          </a:stretch>
        </p:blipFill>
        <p:spPr>
          <a:xfrm>
            <a:off x="4427984" y="4725144"/>
            <a:ext cx="1800200" cy="1451992"/>
          </a:xfrm>
          <a:prstGeom prst="rect">
            <a:avLst/>
          </a:prstGeom>
        </p:spPr>
      </p:pic>
      <p:pic>
        <p:nvPicPr>
          <p:cNvPr id="21" name="Рисунок 20" descr="id.jpg"/>
          <p:cNvPicPr>
            <a:picLocks noChangeAspect="1"/>
          </p:cNvPicPr>
          <p:nvPr/>
        </p:nvPicPr>
        <p:blipFill>
          <a:blip r:embed="rId8" cstate="print"/>
          <a:srcRect l="26706" t="9632" r="26707" b="10844"/>
          <a:stretch>
            <a:fillRect/>
          </a:stretch>
        </p:blipFill>
        <p:spPr>
          <a:xfrm>
            <a:off x="4572000" y="908720"/>
            <a:ext cx="1440160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763688" y="1124744"/>
            <a:ext cx="224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Photoshop</a:t>
            </a:r>
            <a:endParaRPr lang="uk-UA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6" y="2732727"/>
            <a:ext cx="2006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Adobe </a:t>
            </a:r>
          </a:p>
          <a:p>
            <a:r>
              <a:rPr lang="en-US" sz="3600" dirty="0" smtClean="0"/>
              <a:t>Illustrator</a:t>
            </a:r>
            <a:endParaRPr lang="uk-UA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835696" y="4653136"/>
            <a:ext cx="1998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Adobe </a:t>
            </a:r>
          </a:p>
          <a:p>
            <a:r>
              <a:rPr lang="en-US" sz="3600" dirty="0" smtClean="0"/>
              <a:t>Premiere </a:t>
            </a:r>
          </a:p>
          <a:p>
            <a:r>
              <a:rPr lang="en-US" sz="3600" dirty="0" smtClean="0"/>
              <a:t>Pro</a:t>
            </a:r>
            <a:endParaRPr lang="uk-UA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035276" y="980728"/>
            <a:ext cx="1907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Adobe </a:t>
            </a:r>
          </a:p>
          <a:p>
            <a:r>
              <a:rPr lang="en-US" sz="3600" dirty="0" smtClean="0"/>
              <a:t>In Design</a:t>
            </a:r>
            <a:endParaRPr lang="uk-UA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156176" y="3140968"/>
            <a:ext cx="2462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Corel DRAW</a:t>
            </a:r>
            <a:endParaRPr lang="uk-UA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6372200" y="5013176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 3D</a:t>
            </a:r>
            <a:endParaRPr lang="uk-UA" sz="3600" dirty="0"/>
          </a:p>
        </p:txBody>
      </p:sp>
    </p:spTree>
  </p:cSld>
  <p:clrMapOvr>
    <a:masterClrMapping/>
  </p:clrMapOvr>
  <p:transition advTm="7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smax2014_splas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32656"/>
            <a:ext cx="4752528" cy="2129028"/>
          </a:xfrm>
          <a:prstGeom prst="rect">
            <a:avLst/>
          </a:prstGeom>
        </p:spPr>
      </p:pic>
      <p:pic>
        <p:nvPicPr>
          <p:cNvPr id="6" name="Рисунок 5" descr="2013-02-24-autocad.jpg"/>
          <p:cNvPicPr>
            <a:picLocks noChangeAspect="1"/>
          </p:cNvPicPr>
          <p:nvPr/>
        </p:nvPicPr>
        <p:blipFill>
          <a:blip r:embed="rId4" cstate="print"/>
          <a:srcRect l="26670" r="29043" b="1616"/>
          <a:stretch>
            <a:fillRect/>
          </a:stretch>
        </p:blipFill>
        <p:spPr>
          <a:xfrm>
            <a:off x="467544" y="2905617"/>
            <a:ext cx="2232248" cy="2831371"/>
          </a:xfrm>
          <a:prstGeom prst="roundRect">
            <a:avLst/>
          </a:prstGeom>
        </p:spPr>
      </p:pic>
      <p:pic>
        <p:nvPicPr>
          <p:cNvPr id="7" name="Рисунок 6" descr="LG5M7q4F7M.png"/>
          <p:cNvPicPr>
            <a:picLocks noChangeAspect="1"/>
          </p:cNvPicPr>
          <p:nvPr/>
        </p:nvPicPr>
        <p:blipFill>
          <a:blip r:embed="rId5" cstate="print"/>
          <a:srcRect l="3450" t="7068" r="47884" b="10645"/>
          <a:stretch>
            <a:fillRect/>
          </a:stretch>
        </p:blipFill>
        <p:spPr>
          <a:xfrm>
            <a:off x="971600" y="476672"/>
            <a:ext cx="1800200" cy="1800200"/>
          </a:xfrm>
          <a:prstGeom prst="rect">
            <a:avLst/>
          </a:prstGeom>
        </p:spPr>
      </p:pic>
      <p:pic>
        <p:nvPicPr>
          <p:cNvPr id="8" name="Рисунок 7" descr="Logo-des-Flash-Players-1024x576-bc161993f11a6df7.jpg"/>
          <p:cNvPicPr>
            <a:picLocks noChangeAspect="1"/>
          </p:cNvPicPr>
          <p:nvPr/>
        </p:nvPicPr>
        <p:blipFill>
          <a:blip r:embed="rId6" cstate="print"/>
          <a:srcRect l="24013" t="5201" r="24013" b="3801"/>
          <a:stretch>
            <a:fillRect/>
          </a:stretch>
        </p:blipFill>
        <p:spPr>
          <a:xfrm>
            <a:off x="4474512" y="3573016"/>
            <a:ext cx="1681664" cy="1656184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3789040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Adobe </a:t>
            </a:r>
          </a:p>
          <a:p>
            <a:r>
              <a:rPr lang="en-US" sz="3600" dirty="0" smtClean="0"/>
              <a:t>Flash</a:t>
            </a:r>
            <a:endParaRPr lang="uk-UA" sz="3600" dirty="0"/>
          </a:p>
        </p:txBody>
      </p:sp>
    </p:spTree>
  </p:cSld>
  <p:clrMapOvr>
    <a:masterClrMapping/>
  </p:clrMapOvr>
  <p:transition advTm="5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5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Экран (4:3)</PresentationFormat>
  <Paragraphs>115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4_Books_16x9</vt:lpstr>
      <vt:lpstr>5_Books_16x9</vt:lpstr>
      <vt:lpstr>Укрупненная группа  специальностей</vt:lpstr>
      <vt:lpstr>Специальность</vt:lpstr>
      <vt:lpstr>Срок обучения: - 3 года и 10 месяцев  на базе 9 классов - 2 года и 10 месяцев  на базе 11 классов</vt:lpstr>
      <vt:lpstr>Квалификация</vt:lpstr>
      <vt:lpstr>Специалист по рекламе  может занимать  должности:</vt:lpstr>
      <vt:lpstr>а также работать </vt:lpstr>
      <vt:lpstr>Профессиональные компетенции:</vt:lpstr>
      <vt:lpstr>Программы компьютерной графики</vt:lpstr>
      <vt:lpstr>Слайд 9</vt:lpstr>
      <vt:lpstr>Области применения профессиональных знаний</vt:lpstr>
      <vt:lpstr>Издательское дело </vt:lpstr>
      <vt:lpstr>Слайд 12</vt:lpstr>
      <vt:lpstr>Квалификация</vt:lpstr>
      <vt:lpstr>Слайд 14</vt:lpstr>
      <vt:lpstr>Основные процессы создания издательской продукции: </vt:lpstr>
      <vt:lpstr>Сферы  профессиональной   деятельности: </vt:lpstr>
      <vt:lpstr>Студенты изучают 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Наши выпускники продолжают обучение  в ВУЗах:  ДонНУ, ДонНУЭТ,  ДонНТУ, ДонНУУ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Екатерина</cp:lastModifiedBy>
  <cp:revision>135</cp:revision>
  <dcterms:created xsi:type="dcterms:W3CDTF">2013-02-26T10:46:55Z</dcterms:created>
  <dcterms:modified xsi:type="dcterms:W3CDTF">2016-09-16T10:32:08Z</dcterms:modified>
</cp:coreProperties>
</file>