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3" r:id="rId6"/>
    <p:sldId id="268" r:id="rId7"/>
    <p:sldId id="282" r:id="rId8"/>
    <p:sldId id="271" r:id="rId9"/>
    <p:sldId id="283" r:id="rId10"/>
    <p:sldId id="285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80" r:id="rId19"/>
    <p:sldId id="281" r:id="rId20"/>
    <p:sldId id="279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4AF48"/>
    <a:srgbClr val="D7B845"/>
    <a:srgbClr val="DEAF35"/>
    <a:srgbClr val="CCFFFF"/>
    <a:srgbClr val="FFFFFF"/>
    <a:srgbClr val="66FFFF"/>
    <a:srgbClr val="CBC69F"/>
    <a:srgbClr val="BBAC73"/>
    <a:srgbClr val="C7BA8B"/>
    <a:srgbClr val="D4CA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C485B-ED7B-4E90-993D-2737666AEBAB}" type="datetimeFigureOut">
              <a:rPr lang="uk-UA" smtClean="0"/>
              <a:pPr/>
              <a:t>16.09.2016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87717-3AF7-4BD7-BCA9-6EB190D8555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87717-3AF7-4BD7-BCA9-6EB190D85557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2E26-E8AB-481A-BD8F-97694EC36798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82E26-E8AB-481A-BD8F-97694EC36798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D2922-A7E2-4498-94E6-C2A4D5A0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5;&#1082;&#1072;&#1090;&#1077;&#1088;&#1080;&#1085;&#1072;\Desktop\&#1054;&#1073;&#1097;&#1077;&#1077;\&#1053;&#1072;&#1096;&#1080;%20&#1076;&#1086;&#1082;&#1091;&#1084;&#1077;&#1085;&#1090;&#1099;\&#1087;&#1088;&#1077;&#1079;&#1077;&#1085;&#1090;&#1072;&#1094;&#1080;&#1103;%20&#1041;&#1059;,%20&#1055;&#1048;,%20&#1056;&#1077;&#1082;&#1083;&#1072;&#1084;&#1072;\wise_hand_-_timeless_(zaycev.net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ise_hand_-_timeless_(zaycev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 anchor="t" anchorCtr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Укрупненная группа специальностей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858180" cy="225266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Экономика и управление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wise_hand_-_timeless_(zaycev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76456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32" showWhenStopped="0">
                <p:cTn id="15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 применения профессиональных знаний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7240" y="3112368"/>
            <a:ext cx="7643192" cy="3484984"/>
          </a:xfrm>
          <a:solidFill>
            <a:srgbClr val="CCFFFF"/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сфера банковской деятельности;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финансовые организации (налоговые инспекции, пенсионные фонды, страховые агентства);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любые государственные учреждения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негосударственные предприятия малого и крупного бизнеса.</a:t>
            </a:r>
          </a:p>
          <a:p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специальность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Банковское дело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38.02.07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Содержимое 5" descr="31951151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2276872"/>
            <a:ext cx="6426998" cy="4191032"/>
          </a:xfrm>
        </p:spPr>
      </p:pic>
    </p:spTree>
  </p:cSld>
  <p:clrMapOvr>
    <a:masterClrMapping/>
  </p:clrMapOvr>
  <p:transition spd="med" advTm="321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endnyiy-biz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4113981" y="1827981"/>
            <a:ext cx="5030019" cy="50300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12160" cy="4797152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Срок обучения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года и 10 месяцев </a:t>
            </a:r>
            <a:b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 классов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- 1 год и 10 месяцев </a:t>
            </a:r>
            <a:b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базе 11 классов</a:t>
            </a:r>
            <a:endParaRPr lang="uk-UA" sz="4800" dirty="0"/>
          </a:p>
        </p:txBody>
      </p:sp>
    </p:spTree>
  </p:cSld>
  <p:clrMapOvr>
    <a:masterClrMapping/>
  </p:clrMapOvr>
  <p:transition spd="med" advTm="461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Квалификация 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специалист 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банковского дела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AWt0_RUWy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2204864"/>
            <a:ext cx="6096000" cy="4064000"/>
          </a:xfrm>
        </p:spPr>
      </p:pic>
    </p:spTree>
  </p:cSld>
  <p:clrMapOvr>
    <a:masterClrMapping/>
  </p:clrMapOvr>
  <p:transition spd="med" advTm="483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ms-image-00000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"/>
            <a:ext cx="7956376" cy="5013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Выпускники могут занимать должности: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специалист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банковского дела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финансист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финансовый аналитик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инвестиционный консультант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финансовый контролер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кредитный эксперт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176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4379.jpeg"/>
          <p:cNvPicPr>
            <a:picLocks noChangeAspect="1"/>
          </p:cNvPicPr>
          <p:nvPr/>
        </p:nvPicPr>
        <p:blipFill>
          <a:blip r:embed="rId2" cstate="print"/>
          <a:srcRect l="61025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80112" cy="119675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компетенции:</a:t>
            </a:r>
            <a:endParaRPr lang="uk-UA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23528" y="908720"/>
            <a:ext cx="5328592" cy="2160240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 fov="3000000">
              <a:rot lat="0" lon="18963666" rev="0"/>
            </a:camera>
            <a:lightRig rig="threePt" dir="t"/>
          </a:scene3d>
          <a:sp3d prstMaterial="dkEdge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расчетные операции</a:t>
            </a:r>
            <a:endParaRPr lang="uk-UA" sz="4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2780928"/>
            <a:ext cx="5688632" cy="2160240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 fov="3000000">
              <a:rot lat="0" lon="18963666" rev="0"/>
            </a:camera>
            <a:lightRig rig="threePt" dir="t"/>
          </a:scene3d>
          <a:sp3d prstMaterial="dkEdge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кредитные операции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23528" y="4653136"/>
            <a:ext cx="5976664" cy="2448272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 fov="3000000">
              <a:rot lat="0" lon="18963666" rev="0"/>
            </a:camera>
            <a:lightRig rig="threePt" dir="t"/>
          </a:scene3d>
          <a:sp3d prstMaterial="dkEdge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операции с ценными бумагами</a:t>
            </a:r>
            <a:endParaRPr lang="uk-UA" sz="4000" dirty="0"/>
          </a:p>
        </p:txBody>
      </p:sp>
    </p:spTree>
  </p:cSld>
  <p:clrMapOvr>
    <a:masterClrMapping/>
  </p:clrMapOvr>
  <p:transition spd="med" advTm="795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70080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 применения профессиональных знаний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247687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 банков</a:t>
            </a:r>
          </a:p>
          <a:p>
            <a:pPr>
              <a:buFontTx/>
              <a:buChar char="-"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Финансово-кредитные учреждения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7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в банковской сфере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94421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Престижна и высокооплачиваема</a:t>
            </a:r>
          </a:p>
          <a:p>
            <a:pPr>
              <a:buNone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актуальна и респектабельна</a:t>
            </a:r>
          </a:p>
          <a:p>
            <a:pPr>
              <a:buNone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Перспективна </a:t>
            </a:r>
            <a:endParaRPr lang="uk-UA" sz="3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49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0000">
              <a:schemeClr val="accent5">
                <a:lumMod val="50000"/>
                <a:alpha val="9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86868"/>
            <a:ext cx="4788024" cy="2350044"/>
          </a:xfrm>
        </p:spPr>
        <p:txBody>
          <a:bodyPr anchor="t" anchorCtr="0"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отделения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 участвуют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олимпиадах,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Kodak Pictures\фотки2\Новая папка 2)\IMG_3849.JPG"/>
          <p:cNvPicPr>
            <a:picLocks noChangeAspect="1" noChangeArrowheads="1"/>
          </p:cNvPicPr>
          <p:nvPr/>
        </p:nvPicPr>
        <p:blipFill>
          <a:blip r:embed="rId2" cstate="print"/>
          <a:srcRect l="17452" b="12302"/>
          <a:stretch>
            <a:fillRect/>
          </a:stretch>
        </p:blipFill>
        <p:spPr bwMode="auto">
          <a:xfrm>
            <a:off x="-16073582" y="-11715856"/>
            <a:ext cx="6757862" cy="47863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284984"/>
            <a:ext cx="3923928" cy="29986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 – технических конференциях и семинарах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IMG_1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914410"/>
            <a:ext cx="5364087" cy="3943590"/>
          </a:xfrm>
          <a:prstGeom prst="rect">
            <a:avLst/>
          </a:prstGeom>
        </p:spPr>
      </p:pic>
      <p:pic>
        <p:nvPicPr>
          <p:cNvPr id="11" name="Содержимое 10" descr="IMG_437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87417" cy="2924944"/>
          </a:xfrm>
        </p:spPr>
      </p:pic>
    </p:spTree>
  </p:cSld>
  <p:clrMapOvr>
    <a:masterClrMapping/>
  </p:clrMapOvr>
  <p:transition advTm="84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 (2).png"/>
          <p:cNvPicPr>
            <a:picLocks noChangeAspect="1"/>
          </p:cNvPicPr>
          <p:nvPr/>
        </p:nvPicPr>
        <p:blipFill>
          <a:blip r:embed="rId2" cstate="print"/>
          <a:srcRect l="1963" r="23327"/>
          <a:stretch>
            <a:fillRect/>
          </a:stretch>
        </p:blipFill>
        <p:spPr>
          <a:xfrm>
            <a:off x="4427984" y="3498307"/>
            <a:ext cx="4752528" cy="3359693"/>
          </a:xfrm>
          <a:prstGeom prst="rect">
            <a:avLst/>
          </a:prstGeom>
        </p:spPr>
      </p:pic>
      <p:pic>
        <p:nvPicPr>
          <p:cNvPr id="6" name="Рисунок 5" descr="IMG_9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73963"/>
            <a:ext cx="4716016" cy="3384037"/>
          </a:xfrm>
          <a:prstGeom prst="rect">
            <a:avLst/>
          </a:prstGeom>
        </p:spPr>
      </p:pic>
      <p:pic>
        <p:nvPicPr>
          <p:cNvPr id="5" name="Рисунок 4" descr="IMG_2416.JPG"/>
          <p:cNvPicPr>
            <a:picLocks noChangeAspect="1"/>
          </p:cNvPicPr>
          <p:nvPr/>
        </p:nvPicPr>
        <p:blipFill>
          <a:blip r:embed="rId4" cstate="print"/>
          <a:srcRect t="8298"/>
          <a:stretch>
            <a:fillRect/>
          </a:stretch>
        </p:blipFill>
        <p:spPr>
          <a:xfrm>
            <a:off x="4250206" y="1"/>
            <a:ext cx="4893794" cy="2780928"/>
          </a:xfrm>
          <a:prstGeom prst="rect">
            <a:avLst/>
          </a:prstGeom>
        </p:spPr>
      </p:pic>
      <p:pic>
        <p:nvPicPr>
          <p:cNvPr id="8" name="Рисунок 7" descr="8DryEZC5QV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-24"/>
            <a:ext cx="4214842" cy="3143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512168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центре внимания творческое, спортивное и  духовное развитие личности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898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7000">
              <a:schemeClr val="bg2">
                <a:tint val="45000"/>
                <a:shade val="99000"/>
                <a:satMod val="350000"/>
              </a:schemeClr>
            </a:gs>
            <a:gs pos="62000">
              <a:schemeClr val="bg2">
                <a:shade val="20000"/>
                <a:satMod val="2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2263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и бухгалтерский учет </a:t>
            </a:r>
            <a:b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отраслям)</a:t>
            </a:r>
            <a:b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38.02.01</a:t>
            </a:r>
            <a:endParaRPr lang="ru-RU" sz="5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konsultirovanie-po-nalogovoy-i-buhgalterskoy-tematike--6218-1345659367583823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3717032"/>
            <a:ext cx="5616624" cy="2913813"/>
          </a:xfrm>
        </p:spPr>
      </p:pic>
    </p:spTree>
    <p:custDataLst>
      <p:tags r:id="rId1"/>
    </p:custDataLst>
  </p:cSld>
  <p:clrMapOvr>
    <a:masterClrMapping/>
  </p:clrMapOvr>
  <p:transition advTm="424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5"/>
                            </p:stCondLst>
                            <p:childTnLst>
                              <p:par>
                                <p:cTn id="11" presetID="27" presetClass="emph" presetSubtype="0" fill="hold" grpId="4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animClr clrSpc="rgb"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25"/>
                            </p:stCondLst>
                            <p:childTnLst>
                              <p:par>
                                <p:cTn id="17" presetID="2" presetClass="exit" presetSubtype="2" fill="hold" grpId="3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2" grpId="3"/>
      <p:bldP spid="2" grpId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1d5d9f5fb0c1ed137578e26edc5656e459258a810bf1e662250ffca81d79dd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933057"/>
            <a:ext cx="3995936" cy="2924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3586410"/>
          </a:xfrm>
        </p:spPr>
        <p:txBody>
          <a:bodyPr anchor="t" anchorCtr="0">
            <a:norm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выпускники продолжают обучение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ВУЗах: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ДонНУ, ДонНУЭТ,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ДонНТУ, ДонНУУ</a:t>
            </a:r>
            <a:endParaRPr lang="ru-RU" dirty="0"/>
          </a:p>
        </p:txBody>
      </p:sp>
      <p:pic>
        <p:nvPicPr>
          <p:cNvPr id="4" name="Содержимое 3" descr="womanladd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2820963" cy="4149080"/>
          </a:xfrm>
        </p:spPr>
      </p:pic>
    </p:spTree>
  </p:cSld>
  <p:clrMapOvr>
    <a:masterClrMapping/>
  </p:clrMapOvr>
  <p:transition advTm="6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69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76" t="2699" r="1876" b="45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6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44824"/>
            <a:ext cx="4866956" cy="388843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Срок обучения:</a:t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года и 10 месяцев </a:t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базе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 год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10 месяцев </a:t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классов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Фотки для презентаций\archiv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8" t="947" r="1818" b="1621"/>
          <a:stretch>
            <a:fillRect/>
          </a:stretch>
        </p:blipFill>
        <p:spPr bwMode="auto">
          <a:xfrm>
            <a:off x="4932040" y="908720"/>
            <a:ext cx="3816424" cy="5256584"/>
          </a:xfrm>
          <a:prstGeom prst="rect">
            <a:avLst/>
          </a:prstGeom>
          <a:noFill/>
        </p:spPr>
      </p:pic>
    </p:spTree>
  </p:cSld>
  <p:clrMapOvr>
    <a:masterClrMapping/>
  </p:clrMapOvr>
  <p:transition advTm="447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Фотки для презентаций\commun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extrusionClr>
                <a:srgbClr val="0000FF"/>
              </a:extrusionClr>
            </a:sp3d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квалификация: </a:t>
            </a:r>
            <a:br>
              <a:rPr lang="ru-RU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9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бухгалтер</a:t>
            </a:r>
            <a:r>
              <a:rPr lang="uk-UA" dirty="0" smtClean="0">
                <a:ln cmpd="sng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/>
            </a:r>
            <a:br>
              <a:rPr lang="uk-UA" dirty="0" smtClean="0">
                <a:ln cmpd="sng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endParaRPr lang="uk-UA" dirty="0">
              <a:ln cmpd="sng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 advTm="36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8580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49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49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endParaRPr lang="ru-RU" dirty="0"/>
          </a:p>
        </p:txBody>
      </p:sp>
      <p:pic>
        <p:nvPicPr>
          <p:cNvPr id="5" name="Содержимое 4" descr="najjti-rabot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5963956" cy="3755083"/>
          </a:xfr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4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Выпускники специальности могут занимать </a:t>
            </a:r>
          </a:p>
          <a:p>
            <a:pPr algn="r"/>
            <a:r>
              <a:rPr lang="ru-RU" sz="4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должности:</a:t>
            </a:r>
          </a:p>
          <a:p>
            <a:pPr algn="r"/>
            <a:endParaRPr lang="ru-RU" sz="32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>
              <a:buFontTx/>
              <a:buChar char="-"/>
            </a:pP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бухгалтер</a:t>
            </a:r>
            <a:b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инвестиционный консультант</a:t>
            </a:r>
          </a:p>
          <a:p>
            <a:pPr algn="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экономист</a:t>
            </a:r>
            <a:b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финансовый аналитик </a:t>
            </a:r>
            <a:endParaRPr lang="uk-UA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advTm="897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25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6408712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инспектор по   </a:t>
            </a:r>
            <a:b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инвентаризации</a:t>
            </a:r>
            <a:b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-инспектор-ревизор</a:t>
            </a:r>
            <a:b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финансовый</a:t>
            </a:r>
            <a:b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контролер </a:t>
            </a:r>
            <a:b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налоговый консультант</a:t>
            </a:r>
            <a:br>
              <a:rPr lang="ru-RU" sz="5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uk-UA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 advTm="74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6000">
              <a:srgbClr val="00CCCC"/>
            </a:gs>
            <a:gs pos="47000">
              <a:schemeClr val="accent2">
                <a:lumMod val="60000"/>
                <a:lumOff val="40000"/>
              </a:schemeClr>
            </a:gs>
            <a:gs pos="60001">
              <a:srgbClr val="2E6792"/>
            </a:gs>
            <a:gs pos="71001">
              <a:schemeClr val="accent4">
                <a:lumMod val="75000"/>
              </a:schemeClr>
            </a:gs>
            <a:gs pos="81000">
              <a:srgbClr val="1170FF"/>
            </a:gs>
            <a:gs pos="100000">
              <a:schemeClr val="bg2">
                <a:lumMod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475594_orig.jpg"/>
          <p:cNvPicPr>
            <a:picLocks noChangeAspect="1"/>
          </p:cNvPicPr>
          <p:nvPr/>
        </p:nvPicPr>
        <p:blipFill>
          <a:blip r:embed="rId2" cstate="print"/>
          <a:srcRect l="9838" t="8269"/>
          <a:stretch>
            <a:fillRect/>
          </a:stretch>
        </p:blipFill>
        <p:spPr>
          <a:xfrm>
            <a:off x="1259632" y="0"/>
            <a:ext cx="6444208" cy="4370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80312" cy="10527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Бухгалтер должен: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005064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› работать  в команде;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› владеть информационной культурой;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› принимать решения в нестандартных  ситуациях;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› осуществлять поиск информации.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BBAC73"/>
            </a:gs>
            <a:gs pos="41000">
              <a:srgbClr val="CBC69F"/>
            </a:gs>
            <a:gs pos="92000">
              <a:srgbClr val="CBC6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168748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>
                  <a:solidFill>
                    <a:srgbClr val="000000"/>
                  </a:solidFill>
                </a:ln>
                <a:solidFill>
                  <a:srgbClr val="C40000"/>
                </a:solidFill>
                <a:effectLst>
                  <a:innerShdw blurRad="69850" dist="43180" dir="5400000">
                    <a:schemeClr val="tx1">
                      <a:alpha val="65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905">
                  <a:solidFill>
                    <a:srgbClr val="000000"/>
                  </a:solidFill>
                </a:ln>
                <a:solidFill>
                  <a:srgbClr val="C40000"/>
                </a:solidFill>
                <a:effectLst>
                  <a:innerShdw blurRad="69850" dist="43180" dir="5400000">
                    <a:schemeClr val="tx1">
                      <a:alpha val="65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905">
                  <a:solidFill>
                    <a:srgbClr val="000000"/>
                  </a:solidFill>
                </a:ln>
                <a:solidFill>
                  <a:srgbClr val="C40000"/>
                </a:solidFill>
                <a:effectLst>
                  <a:innerShdw blurRad="69850" dist="43180" dir="5400000">
                    <a:schemeClr val="tx1">
                      <a:alpha val="65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905">
                  <a:solidFill>
                    <a:srgbClr val="000000"/>
                  </a:solidFill>
                </a:ln>
                <a:solidFill>
                  <a:srgbClr val="C40000"/>
                </a:solidFill>
                <a:effectLst>
                  <a:innerShdw blurRad="69850" dist="43180" dir="5400000">
                    <a:schemeClr val="tx1">
                      <a:alpha val="65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neozhidanno-upa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24536" cy="2952328"/>
          </a:xfrm>
        </p:spPr>
      </p:pic>
      <p:sp>
        <p:nvSpPr>
          <p:cNvPr id="5" name="Прямоугольник 4"/>
          <p:cNvSpPr/>
          <p:nvPr/>
        </p:nvSpPr>
        <p:spPr>
          <a:xfrm>
            <a:off x="3675259" y="0"/>
            <a:ext cx="54687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Профессиональные </a:t>
            </a:r>
          </a:p>
          <a:p>
            <a:r>
              <a:rPr lang="ru-RU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компетенции:</a:t>
            </a:r>
            <a:endParaRPr lang="uk-UA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-252536" y="285293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dirty="0" smtClean="0">
                <a:ln w="1905"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D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заполнение  унифицированных форм бухгалтерской отчетности;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b="1" dirty="0" smtClean="0">
                <a:ln w="1905"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D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учет кассовых операций, денежных документов;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b="1" dirty="0" smtClean="0">
                <a:ln w="1905"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D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начисление  налогов и сборов;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b="1" dirty="0" smtClean="0">
                <a:ln w="1905"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D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анализ имущественного и финансового положения организации.</a:t>
            </a:r>
          </a:p>
        </p:txBody>
      </p:sp>
    </p:spTree>
  </p:cSld>
  <p:clrMapOvr>
    <a:masterClrMapping/>
  </p:clrMapOvr>
  <p:transition advTm="1652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skurs1-1200x970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9570"/>
          <a:stretch>
            <a:fillRect/>
          </a:stretch>
        </p:blipFill>
        <p:spPr>
          <a:xfrm>
            <a:off x="2987824" y="0"/>
            <a:ext cx="6156175" cy="2708920"/>
          </a:xfr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35766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Функции  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бухгалтера</a:t>
            </a:r>
            <a:endParaRPr lang="uk-UA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36912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ведение бухгалтерских дел;</a:t>
            </a:r>
            <a:b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анализ покупок и продаж;</a:t>
            </a:r>
            <a:b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оптимизация расходов организации;</a:t>
            </a:r>
            <a:b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деловое общение и сотрудничество; </a:t>
            </a:r>
            <a:b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ведение переговоров с официальными лицами; </a:t>
            </a:r>
            <a:b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финансовый анализ; </a:t>
            </a:r>
            <a:b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внедрение новых бухгалтерских компьютерных программ.</a:t>
            </a:r>
            <a:endParaRPr lang="uk-UA" sz="3200" dirty="0"/>
          </a:p>
        </p:txBody>
      </p:sp>
    </p:spTree>
  </p:cSld>
  <p:clrMapOvr>
    <a:masterClrMapping/>
  </p:clrMapOvr>
  <p:transition advTm="19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</Words>
  <Application>Microsoft Office PowerPoint</Application>
  <PresentationFormat>Экран (4:3)</PresentationFormat>
  <Paragraphs>49</Paragraphs>
  <Slides>21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Укрупненная группа специальностей</vt:lpstr>
      <vt:lpstr>специальность  Экономика и бухгалтерский учет  (по отраслям) 38.02.01</vt:lpstr>
      <vt:lpstr>Срок обучения: - 2 года и 10 месяцев  на базе 9 классов - 1 год и 10 месяцев  на базе 11 классов  </vt:lpstr>
      <vt:lpstr>квалификация:        бухгалтер </vt:lpstr>
      <vt:lpstr>   </vt:lpstr>
      <vt:lpstr>  - инспектор по     инвентаризации  -инспектор-ревизор  - финансовый  контролер   - налоговый консультант   </vt:lpstr>
      <vt:lpstr>Бухгалтер должен:</vt:lpstr>
      <vt:lpstr>  </vt:lpstr>
      <vt:lpstr>Слайд 9</vt:lpstr>
      <vt:lpstr>Области применения профессиональных знаний</vt:lpstr>
      <vt:lpstr>специальность Банковское дело 38.02.07</vt:lpstr>
      <vt:lpstr>Срок обучения: - 2 года и 10 месяцев  на базе 9 классов  - 1 год и 10 месяцев  на базе 11 классов</vt:lpstr>
      <vt:lpstr>Квалификация  специалист  банковского дела</vt:lpstr>
      <vt:lpstr>Выпускники могут занимать должности:    - специалист  банковского дела - финансист - финансовый аналитик - инвестиционный консультант - финансовый контролер  - кредитный эксперт</vt:lpstr>
      <vt:lpstr>Профессиональные  компетенции:</vt:lpstr>
      <vt:lpstr>Области применения профессиональных знаний</vt:lpstr>
      <vt:lpstr>Работа в банковской сфере</vt:lpstr>
      <vt:lpstr>Студенты отделения  активно участвуют в олимпиадах, </vt:lpstr>
      <vt:lpstr>В центре внимания творческое, спортивное и  духовное развитие личности</vt:lpstr>
      <vt:lpstr>Наши выпускники продолжают обучение  в ВУЗах:  ДонНУ, ДонНУЭТ,  ДонНТУ, ДонНУУ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Екатерина</cp:lastModifiedBy>
  <cp:revision>118</cp:revision>
  <dcterms:created xsi:type="dcterms:W3CDTF">2013-02-26T10:46:55Z</dcterms:created>
  <dcterms:modified xsi:type="dcterms:W3CDTF">2016-09-16T10:31:58Z</dcterms:modified>
</cp:coreProperties>
</file>